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Playfair Display" panose="00000500000000000000" pitchFamily="2" charset="0"/>
      <p:regular r:id="rId15"/>
    </p:embeddedFont>
    <p:embeddedFont>
      <p:font typeface="Playfair Display Bold" panose="00000800000000000000" charset="0"/>
      <p:regular r:id="rId16"/>
    </p:embeddedFont>
    <p:embeddedFont>
      <p:font typeface="Public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381549" y="2392176"/>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1069791" y="2838498"/>
            <a:ext cx="5899823" cy="5899823"/>
          </a:xfrm>
          <a:custGeom>
            <a:avLst/>
            <a:gdLst/>
            <a:ahLst/>
            <a:cxnLst/>
            <a:rect l="l" t="t" r="r" b="b"/>
            <a:pathLst>
              <a:path w="5899823" h="5899823">
                <a:moveTo>
                  <a:pt x="0" y="0"/>
                </a:moveTo>
                <a:lnTo>
                  <a:pt x="5899823" y="0"/>
                </a:lnTo>
                <a:lnTo>
                  <a:pt x="5899823" y="5899823"/>
                </a:lnTo>
                <a:lnTo>
                  <a:pt x="0" y="5899823"/>
                </a:lnTo>
                <a:lnTo>
                  <a:pt x="0" y="0"/>
                </a:lnTo>
                <a:close/>
              </a:path>
            </a:pathLst>
          </a:custGeom>
          <a:blipFill>
            <a:blip r:embed="rId2"/>
            <a:stretch>
              <a:fillRect/>
            </a:stretch>
          </a:blipFill>
        </p:spPr>
      </p:sp>
      <p:sp>
        <p:nvSpPr>
          <p:cNvPr id="4" name="TextBox 4"/>
          <p:cNvSpPr txBox="1"/>
          <p:nvPr/>
        </p:nvSpPr>
        <p:spPr>
          <a:xfrm>
            <a:off x="292680" y="800253"/>
            <a:ext cx="16408332" cy="1184275"/>
          </a:xfrm>
          <a:prstGeom prst="rect">
            <a:avLst/>
          </a:prstGeom>
        </p:spPr>
        <p:txBody>
          <a:bodyPr lIns="0" tIns="0" rIns="0" bIns="0" rtlCol="0" anchor="t">
            <a:spAutoFit/>
          </a:bodyPr>
          <a:lstStyle/>
          <a:p>
            <a:pPr>
              <a:lnSpc>
                <a:spcPts val="4549"/>
              </a:lnSpc>
            </a:pPr>
            <a:r>
              <a:rPr lang="en-US" sz="4999" spc="24">
                <a:solidFill>
                  <a:srgbClr val="2B2C30"/>
                </a:solidFill>
                <a:latin typeface="Playfair Display Bold"/>
              </a:rPr>
              <a:t>Voice Conversion and Speaker Verification Using Classical Machine Learning.</a:t>
            </a:r>
          </a:p>
        </p:txBody>
      </p:sp>
      <p:sp>
        <p:nvSpPr>
          <p:cNvPr id="5" name="TextBox 5"/>
          <p:cNvSpPr txBox="1"/>
          <p:nvPr/>
        </p:nvSpPr>
        <p:spPr>
          <a:xfrm>
            <a:off x="292680" y="7048571"/>
            <a:ext cx="10483984" cy="437389"/>
          </a:xfrm>
          <a:prstGeom prst="rect">
            <a:avLst/>
          </a:prstGeom>
        </p:spPr>
        <p:txBody>
          <a:bodyPr lIns="0" tIns="0" rIns="0" bIns="0" rtlCol="0" anchor="t">
            <a:spAutoFit/>
          </a:bodyPr>
          <a:lstStyle/>
          <a:p>
            <a:pPr>
              <a:lnSpc>
                <a:spcPts val="3276"/>
              </a:lnSpc>
            </a:pPr>
            <a:r>
              <a:rPr lang="en-US" sz="3600" spc="18">
                <a:solidFill>
                  <a:srgbClr val="2B2C30"/>
                </a:solidFill>
                <a:latin typeface="Playfair Display Bold"/>
              </a:rPr>
              <a:t>Dataset :  </a:t>
            </a:r>
            <a:r>
              <a:rPr lang="en-US" sz="3600" spc="18">
                <a:solidFill>
                  <a:srgbClr val="2B2C30"/>
                </a:solidFill>
                <a:latin typeface="Playfair Display"/>
              </a:rPr>
              <a:t>"Common Voice Corpus 14.0"</a:t>
            </a:r>
          </a:p>
        </p:txBody>
      </p:sp>
      <p:sp>
        <p:nvSpPr>
          <p:cNvPr id="6" name="TextBox 6"/>
          <p:cNvSpPr txBox="1"/>
          <p:nvPr/>
        </p:nvSpPr>
        <p:spPr>
          <a:xfrm>
            <a:off x="292680" y="2976213"/>
            <a:ext cx="10483984" cy="811023"/>
          </a:xfrm>
          <a:prstGeom prst="rect">
            <a:avLst/>
          </a:prstGeom>
        </p:spPr>
        <p:txBody>
          <a:bodyPr lIns="0" tIns="0" rIns="0" bIns="0" rtlCol="0" anchor="t">
            <a:spAutoFit/>
          </a:bodyPr>
          <a:lstStyle/>
          <a:p>
            <a:pPr>
              <a:lnSpc>
                <a:spcPts val="3094"/>
              </a:lnSpc>
            </a:pPr>
            <a:r>
              <a:rPr lang="en-US" sz="3400" spc="17">
                <a:solidFill>
                  <a:srgbClr val="2B2C30"/>
                </a:solidFill>
                <a:latin typeface="Playfair Display"/>
              </a:rPr>
              <a:t>Exploring the Frontiers of Audio Processing with Classical Machine Learning Techniques</a:t>
            </a:r>
          </a:p>
        </p:txBody>
      </p:sp>
      <p:sp>
        <p:nvSpPr>
          <p:cNvPr id="7" name="TextBox 7"/>
          <p:cNvSpPr txBox="1"/>
          <p:nvPr/>
        </p:nvSpPr>
        <p:spPr>
          <a:xfrm>
            <a:off x="381549" y="8411336"/>
            <a:ext cx="10483984" cy="846964"/>
          </a:xfrm>
          <a:prstGeom prst="rect">
            <a:avLst/>
          </a:prstGeom>
        </p:spPr>
        <p:txBody>
          <a:bodyPr lIns="0" tIns="0" rIns="0" bIns="0" rtlCol="0" anchor="t">
            <a:spAutoFit/>
          </a:bodyPr>
          <a:lstStyle/>
          <a:p>
            <a:pPr>
              <a:lnSpc>
                <a:spcPts val="3276"/>
              </a:lnSpc>
            </a:pPr>
            <a:r>
              <a:rPr lang="en-US" sz="3600" spc="18">
                <a:solidFill>
                  <a:srgbClr val="2B2C30"/>
                </a:solidFill>
                <a:latin typeface="Playfair Display Bold"/>
              </a:rPr>
              <a:t>Objective : </a:t>
            </a:r>
            <a:r>
              <a:rPr lang="en-US" sz="3600" spc="18">
                <a:solidFill>
                  <a:srgbClr val="2B2C30"/>
                </a:solidFill>
                <a:latin typeface="Playfair Display"/>
              </a:rPr>
              <a:t>To convert the source audio file to target audio file</a:t>
            </a:r>
          </a:p>
        </p:txBody>
      </p:sp>
      <p:sp>
        <p:nvSpPr>
          <p:cNvPr id="8" name="TextBox 8"/>
          <p:cNvSpPr txBox="1"/>
          <p:nvPr/>
        </p:nvSpPr>
        <p:spPr>
          <a:xfrm>
            <a:off x="292680" y="4339687"/>
            <a:ext cx="10483984" cy="2485264"/>
          </a:xfrm>
          <a:prstGeom prst="rect">
            <a:avLst/>
          </a:prstGeom>
        </p:spPr>
        <p:txBody>
          <a:bodyPr lIns="0" tIns="0" rIns="0" bIns="0" rtlCol="0" anchor="t">
            <a:spAutoFit/>
          </a:bodyPr>
          <a:lstStyle/>
          <a:p>
            <a:pPr>
              <a:lnSpc>
                <a:spcPts val="3276"/>
              </a:lnSpc>
            </a:pPr>
            <a:r>
              <a:rPr lang="en-US" sz="3600" spc="18">
                <a:solidFill>
                  <a:srgbClr val="2B2C30"/>
                </a:solidFill>
                <a:latin typeface="Playfair Display Bold"/>
              </a:rPr>
              <a:t>Overview :  </a:t>
            </a:r>
            <a:r>
              <a:rPr lang="en-US" sz="3600" spc="18">
                <a:solidFill>
                  <a:srgbClr val="2B2C30"/>
                </a:solidFill>
                <a:latin typeface="Playfair Display"/>
              </a:rPr>
              <a:t>This project aims to convert a given source audio to a given target audio by applying MLPG on model trained on the joint feature matrix extracted from the features of source and target audio</a:t>
            </a:r>
          </a:p>
          <a:p>
            <a:pPr>
              <a:lnSpc>
                <a:spcPts val="3276"/>
              </a:lnSpc>
            </a:pPr>
            <a:endParaRPr lang="en-US" sz="3600" spc="18">
              <a:solidFill>
                <a:srgbClr val="2B2C30"/>
              </a:solidFill>
              <a:latin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203822" y="1586404"/>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273106" y="4268792"/>
            <a:ext cx="5747073" cy="5400358"/>
          </a:xfrm>
          <a:custGeom>
            <a:avLst/>
            <a:gdLst/>
            <a:ahLst/>
            <a:cxnLst/>
            <a:rect l="l" t="t" r="r" b="b"/>
            <a:pathLst>
              <a:path w="5747073" h="5400358">
                <a:moveTo>
                  <a:pt x="0" y="0"/>
                </a:moveTo>
                <a:lnTo>
                  <a:pt x="5747073" y="0"/>
                </a:lnTo>
                <a:lnTo>
                  <a:pt x="5747073" y="5400358"/>
                </a:lnTo>
                <a:lnTo>
                  <a:pt x="0" y="5400358"/>
                </a:lnTo>
                <a:lnTo>
                  <a:pt x="0" y="0"/>
                </a:lnTo>
                <a:close/>
              </a:path>
            </a:pathLst>
          </a:custGeom>
          <a:blipFill>
            <a:blip r:embed="rId2"/>
            <a:stretch>
              <a:fillRect/>
            </a:stretch>
          </a:blipFill>
        </p:spPr>
      </p:sp>
      <p:sp>
        <p:nvSpPr>
          <p:cNvPr id="4" name="TextBox 4"/>
          <p:cNvSpPr txBox="1"/>
          <p:nvPr/>
        </p:nvSpPr>
        <p:spPr>
          <a:xfrm>
            <a:off x="203811" y="2006298"/>
            <a:ext cx="16732842" cy="387979"/>
          </a:xfrm>
          <a:prstGeom prst="rect">
            <a:avLst/>
          </a:prstGeom>
        </p:spPr>
        <p:txBody>
          <a:bodyPr lIns="0" tIns="0" rIns="0" bIns="0" rtlCol="0" anchor="t">
            <a:spAutoFit/>
          </a:bodyPr>
          <a:lstStyle/>
          <a:p>
            <a:pPr>
              <a:lnSpc>
                <a:spcPts val="3185"/>
              </a:lnSpc>
            </a:pPr>
            <a:r>
              <a:rPr lang="en-US" sz="2450" spc="12">
                <a:solidFill>
                  <a:srgbClr val="2B2C30"/>
                </a:solidFill>
                <a:latin typeface="Playfair Display"/>
              </a:rPr>
              <a:t>"The 'Common Voice Corpus 14.0' comprises eight files, primarily seven tsv and one txt</a:t>
            </a:r>
          </a:p>
        </p:txBody>
      </p:sp>
      <p:sp>
        <p:nvSpPr>
          <p:cNvPr id="5" name="TextBox 5"/>
          <p:cNvSpPr txBox="1"/>
          <p:nvPr/>
        </p:nvSpPr>
        <p:spPr>
          <a:xfrm>
            <a:off x="203811" y="415925"/>
            <a:ext cx="16408332" cy="612775"/>
          </a:xfrm>
          <a:prstGeom prst="rect">
            <a:avLst/>
          </a:prstGeom>
        </p:spPr>
        <p:txBody>
          <a:bodyPr lIns="0" tIns="0" rIns="0" bIns="0" rtlCol="0" anchor="t">
            <a:spAutoFit/>
          </a:bodyPr>
          <a:lstStyle/>
          <a:p>
            <a:pPr>
              <a:lnSpc>
                <a:spcPts val="4549"/>
              </a:lnSpc>
            </a:pPr>
            <a:r>
              <a:rPr lang="en-US" sz="4999" spc="24">
                <a:solidFill>
                  <a:srgbClr val="2B2C30"/>
                </a:solidFill>
                <a:latin typeface="Playfair Display Bold"/>
              </a:rPr>
              <a:t>Dataset Overview and Preprocesssing.</a:t>
            </a:r>
          </a:p>
        </p:txBody>
      </p:sp>
      <p:sp>
        <p:nvSpPr>
          <p:cNvPr id="6" name="TextBox 6"/>
          <p:cNvSpPr txBox="1"/>
          <p:nvPr/>
        </p:nvSpPr>
        <p:spPr>
          <a:xfrm>
            <a:off x="9105543" y="4839017"/>
            <a:ext cx="76914" cy="405764"/>
          </a:xfrm>
          <a:prstGeom prst="rect">
            <a:avLst/>
          </a:prstGeom>
        </p:spPr>
        <p:txBody>
          <a:bodyPr lIns="0" tIns="0" rIns="0" bIns="0" rtlCol="0" anchor="t">
            <a:spAutoFit/>
          </a:bodyPr>
          <a:lstStyle/>
          <a:p>
            <a:pPr algn="ctr">
              <a:lnSpc>
                <a:spcPts val="3360"/>
              </a:lnSpc>
            </a:pPr>
            <a:r>
              <a:rPr lang="en-US" sz="2400">
                <a:solidFill>
                  <a:srgbClr val="2B2C30"/>
                </a:solidFill>
                <a:latin typeface="Playfair Display"/>
              </a:rPr>
              <a:t>.</a:t>
            </a:r>
          </a:p>
        </p:txBody>
      </p:sp>
      <p:sp>
        <p:nvSpPr>
          <p:cNvPr id="7" name="TextBox 7"/>
          <p:cNvSpPr txBox="1"/>
          <p:nvPr/>
        </p:nvSpPr>
        <p:spPr>
          <a:xfrm>
            <a:off x="203822" y="2765753"/>
            <a:ext cx="16732842" cy="502914"/>
          </a:xfrm>
          <a:prstGeom prst="rect">
            <a:avLst/>
          </a:prstGeom>
        </p:spPr>
        <p:txBody>
          <a:bodyPr lIns="0" tIns="0" rIns="0" bIns="0" rtlCol="0" anchor="t">
            <a:spAutoFit/>
          </a:bodyPr>
          <a:lstStyle/>
          <a:p>
            <a:pPr>
              <a:lnSpc>
                <a:spcPts val="4095"/>
              </a:lnSpc>
            </a:pPr>
            <a:r>
              <a:rPr lang="en-US" sz="3150" spc="15">
                <a:solidFill>
                  <a:srgbClr val="2B2C30"/>
                </a:solidFill>
                <a:latin typeface="Playfair Display Bold"/>
              </a:rPr>
              <a:t>Files Overview :</a:t>
            </a:r>
          </a:p>
        </p:txBody>
      </p:sp>
      <p:sp>
        <p:nvSpPr>
          <p:cNvPr id="8" name="TextBox 8"/>
          <p:cNvSpPr txBox="1"/>
          <p:nvPr/>
        </p:nvSpPr>
        <p:spPr>
          <a:xfrm>
            <a:off x="203822" y="3239823"/>
            <a:ext cx="15257848" cy="2184934"/>
          </a:xfrm>
          <a:prstGeom prst="rect">
            <a:avLst/>
          </a:prstGeom>
        </p:spPr>
        <p:txBody>
          <a:bodyPr lIns="0" tIns="0" rIns="0" bIns="0" rtlCol="0" anchor="t">
            <a:spAutoFit/>
          </a:bodyPr>
          <a:lstStyle/>
          <a:p>
            <a:pPr>
              <a:lnSpc>
                <a:spcPts val="3520"/>
              </a:lnSpc>
            </a:pPr>
            <a:r>
              <a:rPr lang="en-US" sz="2707" spc="13">
                <a:solidFill>
                  <a:srgbClr val="1C1C1B"/>
                </a:solidFill>
                <a:latin typeface="Playfair Display"/>
              </a:rPr>
              <a:t>‘train.tsv’, ‘dev.tsv’,’test.tsv’  These files are for model development and data analysis.</a:t>
            </a:r>
          </a:p>
          <a:p>
            <a:pPr>
              <a:lnSpc>
                <a:spcPts val="3520"/>
              </a:lnSpc>
            </a:pPr>
            <a:r>
              <a:rPr lang="en-US" sz="2707" spc="13">
                <a:solidFill>
                  <a:srgbClr val="1C1C1B"/>
                </a:solidFill>
                <a:latin typeface="Playfair Display"/>
              </a:rPr>
              <a:t>‘validated.tsv’ consists valuable resource with an extensive collection of 17 Lakh rows of validated audio files for data augmentation.</a:t>
            </a:r>
          </a:p>
          <a:p>
            <a:pPr>
              <a:lnSpc>
                <a:spcPts val="3520"/>
              </a:lnSpc>
            </a:pPr>
            <a:r>
              <a:rPr lang="en-US" sz="2707" spc="13">
                <a:solidFill>
                  <a:srgbClr val="1C1C1B"/>
                </a:solidFill>
                <a:latin typeface="Playfair Display"/>
              </a:rPr>
              <a:t>Rest files are for additional information on the dataset .</a:t>
            </a:r>
          </a:p>
          <a:p>
            <a:pPr>
              <a:lnSpc>
                <a:spcPts val="3520"/>
              </a:lnSpc>
            </a:pPr>
            <a:endParaRPr lang="en-US" sz="2707" spc="13">
              <a:solidFill>
                <a:srgbClr val="1C1C1B"/>
              </a:solidFill>
              <a:latin typeface="Playfair Display"/>
            </a:endParaRPr>
          </a:p>
        </p:txBody>
      </p:sp>
      <p:sp>
        <p:nvSpPr>
          <p:cNvPr id="9" name="TextBox 9"/>
          <p:cNvSpPr txBox="1"/>
          <p:nvPr/>
        </p:nvSpPr>
        <p:spPr>
          <a:xfrm>
            <a:off x="203822" y="5603768"/>
            <a:ext cx="10286939" cy="1658993"/>
          </a:xfrm>
          <a:prstGeom prst="rect">
            <a:avLst/>
          </a:prstGeom>
        </p:spPr>
        <p:txBody>
          <a:bodyPr lIns="0" tIns="0" rIns="0" bIns="0" rtlCol="0" anchor="t">
            <a:spAutoFit/>
          </a:bodyPr>
          <a:lstStyle/>
          <a:p>
            <a:pPr>
              <a:lnSpc>
                <a:spcPts val="3320"/>
              </a:lnSpc>
            </a:pPr>
            <a:r>
              <a:rPr lang="en-US" sz="2554" spc="12">
                <a:solidFill>
                  <a:srgbClr val="2B2C30"/>
                </a:solidFill>
                <a:latin typeface="Playfair Display"/>
              </a:rPr>
              <a:t>In our data preparation process, we performed a series of essential preprocessing steps on the</a:t>
            </a:r>
          </a:p>
          <a:p>
            <a:pPr>
              <a:lnSpc>
                <a:spcPts val="3320"/>
              </a:lnSpc>
            </a:pPr>
            <a:r>
              <a:rPr lang="en-US" sz="2554" spc="12">
                <a:solidFill>
                  <a:srgbClr val="2B2C30"/>
                </a:solidFill>
                <a:latin typeface="Playfair Display"/>
              </a:rPr>
              <a:t>66 ’train.tsv,’ ’dev.tsv,’ and ’test.tsv’ files</a:t>
            </a:r>
          </a:p>
          <a:p>
            <a:pPr>
              <a:lnSpc>
                <a:spcPts val="3320"/>
              </a:lnSpc>
            </a:pPr>
            <a:endParaRPr lang="en-US" sz="2554" spc="12">
              <a:solidFill>
                <a:srgbClr val="2B2C30"/>
              </a:solidFill>
              <a:latin typeface="Playfair Display"/>
            </a:endParaRPr>
          </a:p>
        </p:txBody>
      </p:sp>
      <p:sp>
        <p:nvSpPr>
          <p:cNvPr id="10" name="TextBox 10"/>
          <p:cNvSpPr txBox="1"/>
          <p:nvPr/>
        </p:nvSpPr>
        <p:spPr>
          <a:xfrm>
            <a:off x="0" y="7624711"/>
            <a:ext cx="10286939" cy="1243279"/>
          </a:xfrm>
          <a:prstGeom prst="rect">
            <a:avLst/>
          </a:prstGeom>
        </p:spPr>
        <p:txBody>
          <a:bodyPr lIns="0" tIns="0" rIns="0" bIns="0" rtlCol="0" anchor="t">
            <a:spAutoFit/>
          </a:bodyPr>
          <a:lstStyle/>
          <a:p>
            <a:pPr>
              <a:lnSpc>
                <a:spcPts val="3320"/>
              </a:lnSpc>
            </a:pPr>
            <a:r>
              <a:rPr lang="en-US" sz="2554" spc="12">
                <a:solidFill>
                  <a:srgbClr val="2B2C30"/>
                </a:solidFill>
                <a:latin typeface="Playfair Display"/>
              </a:rPr>
              <a:t>. Overall, these preprocessing steps were instrumental in 79 refining the dataset and ensuring its suitability for our speaker recognition and analysis endeavors.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623506" y="5670789"/>
            <a:ext cx="8349554" cy="4120591"/>
          </a:xfrm>
          <a:custGeom>
            <a:avLst/>
            <a:gdLst/>
            <a:ahLst/>
            <a:cxnLst/>
            <a:rect l="l" t="t" r="r" b="b"/>
            <a:pathLst>
              <a:path w="8349554" h="4120591">
                <a:moveTo>
                  <a:pt x="0" y="0"/>
                </a:moveTo>
                <a:lnTo>
                  <a:pt x="8349554" y="0"/>
                </a:lnTo>
                <a:lnTo>
                  <a:pt x="8349554" y="4120591"/>
                </a:lnTo>
                <a:lnTo>
                  <a:pt x="0" y="4120591"/>
                </a:lnTo>
                <a:lnTo>
                  <a:pt x="0" y="0"/>
                </a:lnTo>
                <a:close/>
              </a:path>
            </a:pathLst>
          </a:custGeom>
          <a:blipFill>
            <a:blip r:embed="rId2"/>
            <a:stretch>
              <a:fillRect l="-19757" t="-117608" r="-24419"/>
            </a:stretch>
          </a:blipFill>
        </p:spPr>
      </p:sp>
      <p:sp>
        <p:nvSpPr>
          <p:cNvPr id="4" name="TextBox 4"/>
          <p:cNvSpPr txBox="1"/>
          <p:nvPr/>
        </p:nvSpPr>
        <p:spPr>
          <a:xfrm>
            <a:off x="1028700" y="512669"/>
            <a:ext cx="4258747" cy="738504"/>
          </a:xfrm>
          <a:prstGeom prst="rect">
            <a:avLst/>
          </a:prstGeom>
        </p:spPr>
        <p:txBody>
          <a:bodyPr lIns="0" tIns="0" rIns="0" bIns="0" rtlCol="0" anchor="t">
            <a:spAutoFit/>
          </a:bodyPr>
          <a:lstStyle/>
          <a:p>
            <a:pPr algn="ctr">
              <a:lnSpc>
                <a:spcPts val="6020"/>
              </a:lnSpc>
            </a:pPr>
            <a:r>
              <a:rPr lang="en-US" sz="4300">
                <a:solidFill>
                  <a:srgbClr val="2B2C30"/>
                </a:solidFill>
                <a:latin typeface="Playfair Display Bold"/>
              </a:rPr>
              <a:t>VISUALIZATION</a:t>
            </a:r>
          </a:p>
        </p:txBody>
      </p:sp>
      <p:sp>
        <p:nvSpPr>
          <p:cNvPr id="5" name="TextBox 5"/>
          <p:cNvSpPr txBox="1"/>
          <p:nvPr/>
        </p:nvSpPr>
        <p:spPr>
          <a:xfrm>
            <a:off x="0" y="2044406"/>
            <a:ext cx="17946121" cy="679449"/>
          </a:xfrm>
          <a:prstGeom prst="rect">
            <a:avLst/>
          </a:prstGeom>
        </p:spPr>
        <p:txBody>
          <a:bodyPr lIns="0" tIns="0" rIns="0" bIns="0" rtlCol="0" anchor="t">
            <a:spAutoFit/>
          </a:bodyPr>
          <a:lstStyle/>
          <a:p>
            <a:pPr algn="ctr">
              <a:lnSpc>
                <a:spcPts val="5600"/>
              </a:lnSpc>
            </a:pPr>
            <a:r>
              <a:rPr lang="en-US" sz="4000">
                <a:solidFill>
                  <a:srgbClr val="2B2C30"/>
                </a:solidFill>
                <a:latin typeface="Playfair Display Bold"/>
              </a:rPr>
              <a:t>Waveforms &amp; Spectrogram analysis</a:t>
            </a:r>
          </a:p>
        </p:txBody>
      </p:sp>
      <p:sp>
        <p:nvSpPr>
          <p:cNvPr id="6" name="TextBox 6"/>
          <p:cNvSpPr txBox="1"/>
          <p:nvPr/>
        </p:nvSpPr>
        <p:spPr>
          <a:xfrm>
            <a:off x="246104" y="3419181"/>
            <a:ext cx="10928567" cy="1746784"/>
          </a:xfrm>
          <a:prstGeom prst="rect">
            <a:avLst/>
          </a:prstGeom>
        </p:spPr>
        <p:txBody>
          <a:bodyPr lIns="0" tIns="0" rIns="0" bIns="0" rtlCol="0" anchor="t">
            <a:spAutoFit/>
          </a:bodyPr>
          <a:lstStyle/>
          <a:p>
            <a:pPr>
              <a:lnSpc>
                <a:spcPts val="3520"/>
              </a:lnSpc>
            </a:pPr>
            <a:r>
              <a:rPr lang="en-US" sz="2707" spc="13">
                <a:solidFill>
                  <a:srgbClr val="1C1C1B"/>
                </a:solidFill>
                <a:latin typeface="Playfair Display"/>
              </a:rPr>
              <a:t>The total number of files in our dataset is 1503676. To ease out the visualization, we have loaded 20 files from the dataset for the analysis.Among the 20 audio files,we selected one file "common_voice_en_100155.mp3" and performed visualization analysis</a:t>
            </a:r>
          </a:p>
        </p:txBody>
      </p:sp>
      <p:sp>
        <p:nvSpPr>
          <p:cNvPr id="7" name="Freeform 7"/>
          <p:cNvSpPr/>
          <p:nvPr/>
        </p:nvSpPr>
        <p:spPr>
          <a:xfrm>
            <a:off x="11174671" y="2723856"/>
            <a:ext cx="6781963" cy="3695660"/>
          </a:xfrm>
          <a:custGeom>
            <a:avLst/>
            <a:gdLst/>
            <a:ahLst/>
            <a:cxnLst/>
            <a:rect l="l" t="t" r="r" b="b"/>
            <a:pathLst>
              <a:path w="6781963" h="3695660">
                <a:moveTo>
                  <a:pt x="0" y="0"/>
                </a:moveTo>
                <a:lnTo>
                  <a:pt x="6781963" y="0"/>
                </a:lnTo>
                <a:lnTo>
                  <a:pt x="6781963" y="3695660"/>
                </a:lnTo>
                <a:lnTo>
                  <a:pt x="0" y="3695660"/>
                </a:lnTo>
                <a:lnTo>
                  <a:pt x="0" y="0"/>
                </a:lnTo>
                <a:close/>
              </a:path>
            </a:pathLst>
          </a:custGeom>
          <a:blipFill>
            <a:blip r:embed="rId2"/>
            <a:stretch>
              <a:fillRect l="-20786" t="-9313" r="-26769" b="-92382"/>
            </a:stretch>
          </a:blipFill>
        </p:spPr>
      </p:sp>
      <p:sp>
        <p:nvSpPr>
          <p:cNvPr id="8" name="Freeform 8"/>
          <p:cNvSpPr/>
          <p:nvPr/>
        </p:nvSpPr>
        <p:spPr>
          <a:xfrm>
            <a:off x="10071014" y="6733841"/>
            <a:ext cx="6892655" cy="3505743"/>
          </a:xfrm>
          <a:custGeom>
            <a:avLst/>
            <a:gdLst/>
            <a:ahLst/>
            <a:cxnLst/>
            <a:rect l="l" t="t" r="r" b="b"/>
            <a:pathLst>
              <a:path w="6892655" h="3505743">
                <a:moveTo>
                  <a:pt x="0" y="0"/>
                </a:moveTo>
                <a:lnTo>
                  <a:pt x="6892655" y="0"/>
                </a:lnTo>
                <a:lnTo>
                  <a:pt x="6892655" y="3505743"/>
                </a:lnTo>
                <a:lnTo>
                  <a:pt x="0" y="3505743"/>
                </a:lnTo>
                <a:lnTo>
                  <a:pt x="0" y="0"/>
                </a:lnTo>
                <a:close/>
              </a:path>
            </a:pathLst>
          </a:custGeom>
          <a:blipFill>
            <a:blip r:embed="rId3"/>
            <a:stretch>
              <a:fillRect t="-7692" b="-120477"/>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84" y="1033462"/>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1174671" y="1491111"/>
            <a:ext cx="5417283" cy="2808924"/>
          </a:xfrm>
          <a:custGeom>
            <a:avLst/>
            <a:gdLst/>
            <a:ahLst/>
            <a:cxnLst/>
            <a:rect l="l" t="t" r="r" b="b"/>
            <a:pathLst>
              <a:path w="5417283" h="2808924">
                <a:moveTo>
                  <a:pt x="0" y="0"/>
                </a:moveTo>
                <a:lnTo>
                  <a:pt x="5417282" y="0"/>
                </a:lnTo>
                <a:lnTo>
                  <a:pt x="5417282" y="2808923"/>
                </a:lnTo>
                <a:lnTo>
                  <a:pt x="0" y="2808923"/>
                </a:lnTo>
                <a:lnTo>
                  <a:pt x="0" y="0"/>
                </a:lnTo>
                <a:close/>
              </a:path>
            </a:pathLst>
          </a:custGeom>
          <a:blipFill>
            <a:blip r:embed="rId2"/>
            <a:stretch>
              <a:fillRect t="-119304" b="-4511"/>
            </a:stretch>
          </a:blipFill>
        </p:spPr>
      </p:sp>
      <p:sp>
        <p:nvSpPr>
          <p:cNvPr id="4" name="Freeform 4"/>
          <p:cNvSpPr/>
          <p:nvPr/>
        </p:nvSpPr>
        <p:spPr>
          <a:xfrm>
            <a:off x="246104" y="4300034"/>
            <a:ext cx="7719311" cy="4473324"/>
          </a:xfrm>
          <a:custGeom>
            <a:avLst/>
            <a:gdLst/>
            <a:ahLst/>
            <a:cxnLst/>
            <a:rect l="l" t="t" r="r" b="b"/>
            <a:pathLst>
              <a:path w="7719311" h="4473324">
                <a:moveTo>
                  <a:pt x="0" y="0"/>
                </a:moveTo>
                <a:lnTo>
                  <a:pt x="7719311" y="0"/>
                </a:lnTo>
                <a:lnTo>
                  <a:pt x="7719311" y="4473325"/>
                </a:lnTo>
                <a:lnTo>
                  <a:pt x="0" y="4473325"/>
                </a:lnTo>
                <a:lnTo>
                  <a:pt x="0" y="0"/>
                </a:lnTo>
                <a:close/>
              </a:path>
            </a:pathLst>
          </a:custGeom>
          <a:blipFill>
            <a:blip r:embed="rId3"/>
            <a:stretch>
              <a:fillRect/>
            </a:stretch>
          </a:blipFill>
        </p:spPr>
      </p:sp>
      <p:sp>
        <p:nvSpPr>
          <p:cNvPr id="5" name="TextBox 5"/>
          <p:cNvSpPr txBox="1"/>
          <p:nvPr/>
        </p:nvSpPr>
        <p:spPr>
          <a:xfrm>
            <a:off x="-686832" y="349251"/>
            <a:ext cx="17946121" cy="679449"/>
          </a:xfrm>
          <a:prstGeom prst="rect">
            <a:avLst/>
          </a:prstGeom>
        </p:spPr>
        <p:txBody>
          <a:bodyPr lIns="0" tIns="0" rIns="0" bIns="0" rtlCol="0" anchor="t">
            <a:spAutoFit/>
          </a:bodyPr>
          <a:lstStyle/>
          <a:p>
            <a:pPr algn="ctr">
              <a:lnSpc>
                <a:spcPts val="5600"/>
              </a:lnSpc>
            </a:pPr>
            <a:r>
              <a:rPr lang="en-US" sz="4000">
                <a:solidFill>
                  <a:srgbClr val="2B2C30"/>
                </a:solidFill>
                <a:latin typeface="Playfair Display Bold"/>
              </a:rPr>
              <a:t>Amplitude distribution using histogram</a:t>
            </a:r>
          </a:p>
        </p:txBody>
      </p:sp>
      <p:sp>
        <p:nvSpPr>
          <p:cNvPr id="6" name="TextBox 6"/>
          <p:cNvSpPr txBox="1"/>
          <p:nvPr/>
        </p:nvSpPr>
        <p:spPr>
          <a:xfrm>
            <a:off x="246104" y="1462536"/>
            <a:ext cx="10928567" cy="870484"/>
          </a:xfrm>
          <a:prstGeom prst="rect">
            <a:avLst/>
          </a:prstGeom>
        </p:spPr>
        <p:txBody>
          <a:bodyPr lIns="0" tIns="0" rIns="0" bIns="0" rtlCol="0" anchor="t">
            <a:spAutoFit/>
          </a:bodyPr>
          <a:lstStyle/>
          <a:p>
            <a:pPr>
              <a:lnSpc>
                <a:spcPts val="3520"/>
              </a:lnSpc>
            </a:pPr>
            <a:r>
              <a:rPr lang="en-US" sz="2707" spc="13">
                <a:solidFill>
                  <a:srgbClr val="1C1C1B"/>
                </a:solidFill>
                <a:latin typeface="Playfair Display"/>
              </a:rPr>
              <a:t>"Histograms of audio signals are valuable for discerning amplitude distribution, shedding light on critical audio characteristics. </a:t>
            </a:r>
          </a:p>
        </p:txBody>
      </p:sp>
      <p:sp>
        <p:nvSpPr>
          <p:cNvPr id="7" name="TextBox 7"/>
          <p:cNvSpPr txBox="1"/>
          <p:nvPr/>
        </p:nvSpPr>
        <p:spPr>
          <a:xfrm>
            <a:off x="246104" y="2801301"/>
            <a:ext cx="8320119" cy="984383"/>
          </a:xfrm>
          <a:prstGeom prst="rect">
            <a:avLst/>
          </a:prstGeom>
        </p:spPr>
        <p:txBody>
          <a:bodyPr lIns="0" tIns="0" rIns="0" bIns="0" rtlCol="0" anchor="t">
            <a:spAutoFit/>
          </a:bodyPr>
          <a:lstStyle/>
          <a:p>
            <a:pPr algn="ctr">
              <a:lnSpc>
                <a:spcPts val="4017"/>
              </a:lnSpc>
            </a:pPr>
            <a:r>
              <a:rPr lang="en-US" sz="2869">
                <a:solidFill>
                  <a:srgbClr val="2B2C30"/>
                </a:solidFill>
                <a:latin typeface="Playfair Display Bold"/>
              </a:rPr>
              <a:t>Average of all the histograms  of all 20 files</a:t>
            </a:r>
          </a:p>
          <a:p>
            <a:pPr algn="ctr">
              <a:lnSpc>
                <a:spcPts val="4017"/>
              </a:lnSpc>
            </a:pPr>
            <a:endParaRPr lang="en-US" sz="2869">
              <a:solidFill>
                <a:srgbClr val="2B2C30"/>
              </a:solidFill>
              <a:latin typeface="Playfair Display Bold"/>
            </a:endParaRPr>
          </a:p>
        </p:txBody>
      </p:sp>
      <p:sp>
        <p:nvSpPr>
          <p:cNvPr id="8" name="Freeform 8"/>
          <p:cNvSpPr/>
          <p:nvPr/>
        </p:nvSpPr>
        <p:spPr>
          <a:xfrm>
            <a:off x="9729878" y="5424300"/>
            <a:ext cx="7529399" cy="4346238"/>
          </a:xfrm>
          <a:custGeom>
            <a:avLst/>
            <a:gdLst/>
            <a:ahLst/>
            <a:cxnLst/>
            <a:rect l="l" t="t" r="r" b="b"/>
            <a:pathLst>
              <a:path w="7529399" h="4346238">
                <a:moveTo>
                  <a:pt x="0" y="0"/>
                </a:moveTo>
                <a:lnTo>
                  <a:pt x="7529399" y="0"/>
                </a:lnTo>
                <a:lnTo>
                  <a:pt x="7529399" y="4346238"/>
                </a:lnTo>
                <a:lnTo>
                  <a:pt x="0" y="4346238"/>
                </a:lnTo>
                <a:lnTo>
                  <a:pt x="0" y="0"/>
                </a:lnTo>
                <a:close/>
              </a:path>
            </a:pathLst>
          </a:custGeom>
          <a:blipFill>
            <a:blip r:embed="rId4"/>
            <a:stretch>
              <a:fillRect/>
            </a:stretch>
          </a:blipFill>
        </p:spPr>
      </p:sp>
      <p:sp>
        <p:nvSpPr>
          <p:cNvPr id="9" name="TextBox 9"/>
          <p:cNvSpPr txBox="1"/>
          <p:nvPr/>
        </p:nvSpPr>
        <p:spPr>
          <a:xfrm>
            <a:off x="9729878" y="4441321"/>
            <a:ext cx="5983241" cy="563879"/>
          </a:xfrm>
          <a:prstGeom prst="rect">
            <a:avLst/>
          </a:prstGeom>
        </p:spPr>
        <p:txBody>
          <a:bodyPr lIns="0" tIns="0" rIns="0" bIns="0" rtlCol="0" anchor="t">
            <a:spAutoFit/>
          </a:bodyPr>
          <a:lstStyle/>
          <a:p>
            <a:pPr algn="ctr">
              <a:lnSpc>
                <a:spcPts val="4620"/>
              </a:lnSpc>
            </a:pPr>
            <a:r>
              <a:rPr lang="en-US" sz="3300">
                <a:solidFill>
                  <a:srgbClr val="2B2C30"/>
                </a:solidFill>
                <a:latin typeface="Playfair Display Bold"/>
              </a:rPr>
              <a:t>Frame Energy Histogram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9304955" y="5143500"/>
            <a:ext cx="7954345" cy="4431670"/>
          </a:xfrm>
          <a:custGeom>
            <a:avLst/>
            <a:gdLst/>
            <a:ahLst/>
            <a:cxnLst/>
            <a:rect l="l" t="t" r="r" b="b"/>
            <a:pathLst>
              <a:path w="7954345" h="4431670">
                <a:moveTo>
                  <a:pt x="0" y="0"/>
                </a:moveTo>
                <a:lnTo>
                  <a:pt x="7954345" y="0"/>
                </a:lnTo>
                <a:lnTo>
                  <a:pt x="7954345" y="4431670"/>
                </a:lnTo>
                <a:lnTo>
                  <a:pt x="0" y="4431670"/>
                </a:lnTo>
                <a:lnTo>
                  <a:pt x="0" y="0"/>
                </a:lnTo>
                <a:close/>
              </a:path>
            </a:pathLst>
          </a:custGeom>
          <a:blipFill>
            <a:blip r:embed="rId2"/>
            <a:stretch>
              <a:fillRect l="-904" t="-85342" b="-16114"/>
            </a:stretch>
          </a:blipFill>
        </p:spPr>
      </p:sp>
      <p:sp>
        <p:nvSpPr>
          <p:cNvPr id="3" name="Freeform 3"/>
          <p:cNvSpPr/>
          <p:nvPr/>
        </p:nvSpPr>
        <p:spPr>
          <a:xfrm>
            <a:off x="7852373" y="514986"/>
            <a:ext cx="11166763" cy="3196818"/>
          </a:xfrm>
          <a:custGeom>
            <a:avLst/>
            <a:gdLst/>
            <a:ahLst/>
            <a:cxnLst/>
            <a:rect l="l" t="t" r="r" b="b"/>
            <a:pathLst>
              <a:path w="11166763" h="3196818">
                <a:moveTo>
                  <a:pt x="0" y="0"/>
                </a:moveTo>
                <a:lnTo>
                  <a:pt x="11166764" y="0"/>
                </a:lnTo>
                <a:lnTo>
                  <a:pt x="11166764" y="3196818"/>
                </a:lnTo>
                <a:lnTo>
                  <a:pt x="0" y="3196818"/>
                </a:lnTo>
                <a:lnTo>
                  <a:pt x="0" y="0"/>
                </a:lnTo>
                <a:close/>
              </a:path>
            </a:pathLst>
          </a:custGeom>
          <a:blipFill>
            <a:blip r:embed="rId3"/>
            <a:stretch>
              <a:fillRect/>
            </a:stretch>
          </a:blipFill>
        </p:spPr>
      </p:sp>
      <p:sp>
        <p:nvSpPr>
          <p:cNvPr id="4" name="TextBox 4"/>
          <p:cNvSpPr txBox="1"/>
          <p:nvPr/>
        </p:nvSpPr>
        <p:spPr>
          <a:xfrm>
            <a:off x="393339" y="5371856"/>
            <a:ext cx="8750661" cy="2184934"/>
          </a:xfrm>
          <a:prstGeom prst="rect">
            <a:avLst/>
          </a:prstGeom>
        </p:spPr>
        <p:txBody>
          <a:bodyPr lIns="0" tIns="0" rIns="0" bIns="0" rtlCol="0" anchor="t">
            <a:spAutoFit/>
          </a:bodyPr>
          <a:lstStyle/>
          <a:p>
            <a:pPr>
              <a:lnSpc>
                <a:spcPts val="3520"/>
              </a:lnSpc>
            </a:pPr>
            <a:r>
              <a:rPr lang="en-US" sz="2707" spc="13">
                <a:solidFill>
                  <a:srgbClr val="1C1C1B"/>
                </a:solidFill>
                <a:latin typeface="Playfair Display"/>
              </a:rPr>
              <a:t>Chromagrams visually represent energy distribution across musical pitch classes, offering insights into pitch, harmonic content, and musical structure [Fig.20]. Mel spectrograms emphasize human pitch perception and are crucial for speech and music analysis [Fig.19].</a:t>
            </a:r>
          </a:p>
        </p:txBody>
      </p:sp>
      <p:sp>
        <p:nvSpPr>
          <p:cNvPr id="5" name="TextBox 5"/>
          <p:cNvSpPr txBox="1"/>
          <p:nvPr/>
        </p:nvSpPr>
        <p:spPr>
          <a:xfrm>
            <a:off x="1028700" y="448311"/>
            <a:ext cx="5575697" cy="580389"/>
          </a:xfrm>
          <a:prstGeom prst="rect">
            <a:avLst/>
          </a:prstGeom>
        </p:spPr>
        <p:txBody>
          <a:bodyPr lIns="0" tIns="0" rIns="0" bIns="0" rtlCol="0" anchor="t">
            <a:spAutoFit/>
          </a:bodyPr>
          <a:lstStyle/>
          <a:p>
            <a:pPr algn="ctr">
              <a:lnSpc>
                <a:spcPts val="4760"/>
              </a:lnSpc>
            </a:pPr>
            <a:r>
              <a:rPr lang="en-US" sz="3400">
                <a:solidFill>
                  <a:srgbClr val="2B2C30"/>
                </a:solidFill>
                <a:latin typeface="Playfair Display Bold"/>
              </a:rPr>
              <a:t>Zero Crossing Rate Analysis</a:t>
            </a:r>
          </a:p>
        </p:txBody>
      </p:sp>
      <p:sp>
        <p:nvSpPr>
          <p:cNvPr id="6" name="TextBox 6"/>
          <p:cNvSpPr txBox="1"/>
          <p:nvPr/>
        </p:nvSpPr>
        <p:spPr>
          <a:xfrm>
            <a:off x="195840" y="4212982"/>
            <a:ext cx="9109115" cy="606424"/>
          </a:xfrm>
          <a:prstGeom prst="rect">
            <a:avLst/>
          </a:prstGeom>
        </p:spPr>
        <p:txBody>
          <a:bodyPr lIns="0" tIns="0" rIns="0" bIns="0" rtlCol="0" anchor="t">
            <a:spAutoFit/>
          </a:bodyPr>
          <a:lstStyle/>
          <a:p>
            <a:pPr algn="ctr">
              <a:lnSpc>
                <a:spcPts val="4900"/>
              </a:lnSpc>
            </a:pPr>
            <a:r>
              <a:rPr lang="en-US" sz="3500">
                <a:solidFill>
                  <a:srgbClr val="2B2C30"/>
                </a:solidFill>
                <a:latin typeface="Playfair Display Bold"/>
              </a:rPr>
              <a:t>Chromagram and Mel Spectrogram Analysis</a:t>
            </a:r>
          </a:p>
        </p:txBody>
      </p:sp>
      <p:sp>
        <p:nvSpPr>
          <p:cNvPr id="7" name="TextBox 7"/>
          <p:cNvSpPr txBox="1"/>
          <p:nvPr/>
        </p:nvSpPr>
        <p:spPr>
          <a:xfrm>
            <a:off x="653815" y="1840917"/>
            <a:ext cx="6965050" cy="1864964"/>
          </a:xfrm>
          <a:prstGeom prst="rect">
            <a:avLst/>
          </a:prstGeom>
        </p:spPr>
        <p:txBody>
          <a:bodyPr lIns="0" tIns="0" rIns="0" bIns="0" rtlCol="0" anchor="t">
            <a:spAutoFit/>
          </a:bodyPr>
          <a:lstStyle/>
          <a:p>
            <a:pPr>
              <a:lnSpc>
                <a:spcPts val="2998"/>
              </a:lnSpc>
            </a:pPr>
            <a:r>
              <a:rPr lang="en-US" sz="2306" spc="11">
                <a:solidFill>
                  <a:srgbClr val="1C1C1B"/>
                </a:solidFill>
                <a:latin typeface="Playfair Display"/>
              </a:rPr>
              <a:t>Zero crossing rate quantifies the rate of sign changes in an audio signal, useful for characterizing noisiness or percussiveness. The total zero crossings for each audio file are listed in Table 6,The average zero crossing rate is 1028.55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0" y="4592559"/>
            <a:ext cx="6990782" cy="3119456"/>
          </a:xfrm>
          <a:custGeom>
            <a:avLst/>
            <a:gdLst/>
            <a:ahLst/>
            <a:cxnLst/>
            <a:rect l="l" t="t" r="r" b="b"/>
            <a:pathLst>
              <a:path w="6990782" h="3119456">
                <a:moveTo>
                  <a:pt x="0" y="0"/>
                </a:moveTo>
                <a:lnTo>
                  <a:pt x="6990782" y="0"/>
                </a:lnTo>
                <a:lnTo>
                  <a:pt x="6990782" y="3119456"/>
                </a:lnTo>
                <a:lnTo>
                  <a:pt x="0" y="3119456"/>
                </a:lnTo>
                <a:lnTo>
                  <a:pt x="0" y="0"/>
                </a:lnTo>
                <a:close/>
              </a:path>
            </a:pathLst>
          </a:custGeom>
          <a:blipFill>
            <a:blip r:embed="rId2"/>
            <a:stretch>
              <a:fillRect/>
            </a:stretch>
          </a:blipFill>
        </p:spPr>
      </p:sp>
      <p:sp>
        <p:nvSpPr>
          <p:cNvPr id="4" name="TextBox 4"/>
          <p:cNvSpPr txBox="1"/>
          <p:nvPr/>
        </p:nvSpPr>
        <p:spPr>
          <a:xfrm>
            <a:off x="-552906" y="620102"/>
            <a:ext cx="13328002" cy="1500504"/>
          </a:xfrm>
          <a:prstGeom prst="rect">
            <a:avLst/>
          </a:prstGeom>
        </p:spPr>
        <p:txBody>
          <a:bodyPr lIns="0" tIns="0" rIns="0" bIns="0" rtlCol="0" anchor="t">
            <a:spAutoFit/>
          </a:bodyPr>
          <a:lstStyle/>
          <a:p>
            <a:pPr algn="ctr">
              <a:lnSpc>
                <a:spcPts val="6020"/>
              </a:lnSpc>
            </a:pPr>
            <a:r>
              <a:rPr lang="en-US" sz="4300">
                <a:solidFill>
                  <a:srgbClr val="2B2C30"/>
                </a:solidFill>
                <a:latin typeface="Playfair Display Bold"/>
              </a:rPr>
              <a:t>Feature Extraction for Voice Conversion</a:t>
            </a:r>
          </a:p>
          <a:p>
            <a:pPr algn="ctr">
              <a:lnSpc>
                <a:spcPts val="6020"/>
              </a:lnSpc>
            </a:pPr>
            <a:endParaRPr lang="en-US" sz="4300">
              <a:solidFill>
                <a:srgbClr val="2B2C30"/>
              </a:solidFill>
              <a:latin typeface="Playfair Display Bold"/>
            </a:endParaRPr>
          </a:p>
        </p:txBody>
      </p:sp>
      <p:sp>
        <p:nvSpPr>
          <p:cNvPr id="5" name="TextBox 5"/>
          <p:cNvSpPr txBox="1"/>
          <p:nvPr/>
        </p:nvSpPr>
        <p:spPr>
          <a:xfrm>
            <a:off x="-5830647" y="2063456"/>
            <a:ext cx="17946121" cy="620394"/>
          </a:xfrm>
          <a:prstGeom prst="rect">
            <a:avLst/>
          </a:prstGeom>
        </p:spPr>
        <p:txBody>
          <a:bodyPr lIns="0" tIns="0" rIns="0" bIns="0" rtlCol="0" anchor="t">
            <a:spAutoFit/>
          </a:bodyPr>
          <a:lstStyle/>
          <a:p>
            <a:pPr algn="ctr">
              <a:lnSpc>
                <a:spcPts val="5180"/>
              </a:lnSpc>
            </a:pPr>
            <a:r>
              <a:rPr lang="en-US" sz="3700">
                <a:solidFill>
                  <a:srgbClr val="2B2C30"/>
                </a:solidFill>
                <a:latin typeface="Playfair Display Bold"/>
              </a:rPr>
              <a:t>Source to Target Mapping:</a:t>
            </a:r>
          </a:p>
        </p:txBody>
      </p:sp>
      <p:sp>
        <p:nvSpPr>
          <p:cNvPr id="6" name="TextBox 6"/>
          <p:cNvSpPr txBox="1"/>
          <p:nvPr/>
        </p:nvSpPr>
        <p:spPr>
          <a:xfrm>
            <a:off x="246104" y="2750526"/>
            <a:ext cx="17780149" cy="1746784"/>
          </a:xfrm>
          <a:prstGeom prst="rect">
            <a:avLst/>
          </a:prstGeom>
        </p:spPr>
        <p:txBody>
          <a:bodyPr lIns="0" tIns="0" rIns="0" bIns="0" rtlCol="0" anchor="t">
            <a:spAutoFit/>
          </a:bodyPr>
          <a:lstStyle/>
          <a:p>
            <a:pPr>
              <a:lnSpc>
                <a:spcPts val="3520"/>
              </a:lnSpc>
            </a:pPr>
            <a:r>
              <a:rPr lang="en-US" sz="2707" spc="13">
                <a:solidFill>
                  <a:srgbClr val="1C1C1B"/>
                </a:solidFill>
                <a:latin typeface="Playfair Display"/>
              </a:rPr>
              <a:t>The initial step involves mapping source to target MP3 audio files. This process included the extraction of MP3 audio files from the top 100 client IDs in the ’train.tsv’ dataset. For conversion, we have considered 20 files, and made the source-target pairs of the parallel audios. We have mapped these parallel audios and saved them for reuse in "mapping_df.pkl"</a:t>
            </a:r>
          </a:p>
        </p:txBody>
      </p:sp>
      <p:sp>
        <p:nvSpPr>
          <p:cNvPr id="7" name="TextBox 7"/>
          <p:cNvSpPr txBox="1"/>
          <p:nvPr/>
        </p:nvSpPr>
        <p:spPr>
          <a:xfrm>
            <a:off x="7507697" y="5064681"/>
            <a:ext cx="10518556" cy="2393473"/>
          </a:xfrm>
          <a:prstGeom prst="rect">
            <a:avLst/>
          </a:prstGeom>
        </p:spPr>
        <p:txBody>
          <a:bodyPr lIns="0" tIns="0" rIns="0" bIns="0" rtlCol="0" anchor="t">
            <a:spAutoFit/>
          </a:bodyPr>
          <a:lstStyle/>
          <a:p>
            <a:pPr>
              <a:lnSpc>
                <a:spcPts val="3208"/>
              </a:lnSpc>
            </a:pPr>
            <a:r>
              <a:rPr lang="en-US" sz="2468" spc="12">
                <a:solidFill>
                  <a:srgbClr val="1C1C1B"/>
                </a:solidFill>
                <a:latin typeface="Playfair Display"/>
              </a:rPr>
              <a:t> Features that are extracted are:</a:t>
            </a:r>
          </a:p>
          <a:p>
            <a:pPr marL="532913" lvl="1" indent="-266457">
              <a:lnSpc>
                <a:spcPts val="3208"/>
              </a:lnSpc>
              <a:buFont typeface="Arial"/>
              <a:buChar char="•"/>
            </a:pPr>
            <a:r>
              <a:rPr lang="en-US" sz="2468" spc="12">
                <a:solidFill>
                  <a:srgbClr val="1C1C1B"/>
                </a:solidFill>
                <a:latin typeface="Playfair Display"/>
              </a:rPr>
              <a:t>Prosodic Features: Capturing variations in pitch, duration, rhythm.</a:t>
            </a:r>
          </a:p>
          <a:p>
            <a:pPr marL="532913" lvl="1" indent="-266457">
              <a:lnSpc>
                <a:spcPts val="3208"/>
              </a:lnSpc>
              <a:buFont typeface="Arial"/>
              <a:buChar char="•"/>
            </a:pPr>
            <a:r>
              <a:rPr lang="en-US" sz="2468" spc="12">
                <a:solidFill>
                  <a:srgbClr val="1C1C1B"/>
                </a:solidFill>
                <a:latin typeface="Playfair Display"/>
              </a:rPr>
              <a:t>MFCC features </a:t>
            </a:r>
          </a:p>
          <a:p>
            <a:pPr marL="532913" lvl="1" indent="-266457">
              <a:lnSpc>
                <a:spcPts val="3208"/>
              </a:lnSpc>
              <a:buFont typeface="Arial"/>
              <a:buChar char="•"/>
            </a:pPr>
            <a:r>
              <a:rPr lang="en-US" sz="2468" spc="12">
                <a:solidFill>
                  <a:srgbClr val="1C1C1B"/>
                </a:solidFill>
                <a:latin typeface="Playfair Display"/>
              </a:rPr>
              <a:t>Supra-Segmental Features: Modifying elements like stress, prosody, and speaking rate, influencing expressive qualities of speech</a:t>
            </a:r>
          </a:p>
          <a:p>
            <a:pPr>
              <a:lnSpc>
                <a:spcPts val="3208"/>
              </a:lnSpc>
            </a:pPr>
            <a:endParaRPr lang="en-US" sz="2468" spc="12">
              <a:solidFill>
                <a:srgbClr val="1C1C1B"/>
              </a:solidFill>
              <a:latin typeface="Playfair Display"/>
            </a:endParaRPr>
          </a:p>
        </p:txBody>
      </p:sp>
      <p:sp>
        <p:nvSpPr>
          <p:cNvPr id="8" name="TextBox 8"/>
          <p:cNvSpPr txBox="1"/>
          <p:nvPr/>
        </p:nvSpPr>
        <p:spPr>
          <a:xfrm>
            <a:off x="8987527" y="4158537"/>
            <a:ext cx="6255893" cy="620394"/>
          </a:xfrm>
          <a:prstGeom prst="rect">
            <a:avLst/>
          </a:prstGeom>
        </p:spPr>
        <p:txBody>
          <a:bodyPr lIns="0" tIns="0" rIns="0" bIns="0" rtlCol="0" anchor="t">
            <a:spAutoFit/>
          </a:bodyPr>
          <a:lstStyle/>
          <a:p>
            <a:pPr algn="ctr">
              <a:lnSpc>
                <a:spcPts val="5180"/>
              </a:lnSpc>
            </a:pPr>
            <a:r>
              <a:rPr lang="en-US" sz="3700">
                <a:solidFill>
                  <a:srgbClr val="2B2C30"/>
                </a:solidFill>
                <a:latin typeface="Playfair Display Bold"/>
              </a:rPr>
              <a:t>Feature Extraction </a:t>
            </a:r>
          </a:p>
        </p:txBody>
      </p:sp>
      <p:sp>
        <p:nvSpPr>
          <p:cNvPr id="9" name="TextBox 9"/>
          <p:cNvSpPr txBox="1"/>
          <p:nvPr/>
        </p:nvSpPr>
        <p:spPr>
          <a:xfrm>
            <a:off x="6912901" y="7760654"/>
            <a:ext cx="10669349" cy="1197264"/>
          </a:xfrm>
          <a:prstGeom prst="rect">
            <a:avLst/>
          </a:prstGeom>
        </p:spPr>
        <p:txBody>
          <a:bodyPr lIns="0" tIns="0" rIns="0" bIns="0" rtlCol="0" anchor="t">
            <a:spAutoFit/>
          </a:bodyPr>
          <a:lstStyle/>
          <a:p>
            <a:pPr>
              <a:lnSpc>
                <a:spcPts val="3220"/>
              </a:lnSpc>
            </a:pPr>
            <a:r>
              <a:rPr lang="en-US" sz="2477" spc="12">
                <a:solidFill>
                  <a:srgbClr val="1C1C1B"/>
                </a:solidFill>
                <a:latin typeface="Playfair Display"/>
              </a:rPr>
              <a:t>Extracted features are extracted for source and target audio, organized into tuples, and stored for future analysis. This structured approach ensures the relationship between source and target data remains intact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3920900" y="598394"/>
            <a:ext cx="3338389" cy="3338389"/>
          </a:xfrm>
          <a:custGeom>
            <a:avLst/>
            <a:gdLst/>
            <a:ahLst/>
            <a:cxnLst/>
            <a:rect l="l" t="t" r="r" b="b"/>
            <a:pathLst>
              <a:path w="3338389" h="3338389">
                <a:moveTo>
                  <a:pt x="0" y="0"/>
                </a:moveTo>
                <a:lnTo>
                  <a:pt x="3338389" y="0"/>
                </a:lnTo>
                <a:lnTo>
                  <a:pt x="3338389" y="3338389"/>
                </a:lnTo>
                <a:lnTo>
                  <a:pt x="0" y="3338389"/>
                </a:lnTo>
                <a:lnTo>
                  <a:pt x="0" y="0"/>
                </a:lnTo>
                <a:close/>
              </a:path>
            </a:pathLst>
          </a:custGeom>
          <a:blipFill>
            <a:blip r:embed="rId2"/>
            <a:stretch>
              <a:fillRect/>
            </a:stretch>
          </a:blipFill>
        </p:spPr>
      </p:sp>
      <p:sp>
        <p:nvSpPr>
          <p:cNvPr id="4" name="Freeform 4"/>
          <p:cNvSpPr/>
          <p:nvPr/>
        </p:nvSpPr>
        <p:spPr>
          <a:xfrm>
            <a:off x="596346" y="4587439"/>
            <a:ext cx="7897329" cy="5673698"/>
          </a:xfrm>
          <a:custGeom>
            <a:avLst/>
            <a:gdLst/>
            <a:ahLst/>
            <a:cxnLst/>
            <a:rect l="l" t="t" r="r" b="b"/>
            <a:pathLst>
              <a:path w="7897329" h="5673698">
                <a:moveTo>
                  <a:pt x="0" y="0"/>
                </a:moveTo>
                <a:lnTo>
                  <a:pt x="7897329" y="0"/>
                </a:lnTo>
                <a:lnTo>
                  <a:pt x="7897329" y="5673698"/>
                </a:lnTo>
                <a:lnTo>
                  <a:pt x="0" y="5673698"/>
                </a:lnTo>
                <a:lnTo>
                  <a:pt x="0" y="0"/>
                </a:lnTo>
                <a:close/>
              </a:path>
            </a:pathLst>
          </a:custGeom>
          <a:blipFill>
            <a:blip r:embed="rId3"/>
            <a:stretch>
              <a:fillRect/>
            </a:stretch>
          </a:blipFill>
        </p:spPr>
      </p:sp>
      <p:sp>
        <p:nvSpPr>
          <p:cNvPr id="5" name="TextBox 5"/>
          <p:cNvSpPr txBox="1"/>
          <p:nvPr/>
        </p:nvSpPr>
        <p:spPr>
          <a:xfrm>
            <a:off x="0" y="512669"/>
            <a:ext cx="12599172" cy="1500504"/>
          </a:xfrm>
          <a:prstGeom prst="rect">
            <a:avLst/>
          </a:prstGeom>
        </p:spPr>
        <p:txBody>
          <a:bodyPr lIns="0" tIns="0" rIns="0" bIns="0" rtlCol="0" anchor="t">
            <a:spAutoFit/>
          </a:bodyPr>
          <a:lstStyle/>
          <a:p>
            <a:pPr algn="ctr">
              <a:lnSpc>
                <a:spcPts val="6020"/>
              </a:lnSpc>
            </a:pPr>
            <a:r>
              <a:rPr lang="en-US" sz="4300">
                <a:solidFill>
                  <a:srgbClr val="2B2C30"/>
                </a:solidFill>
                <a:latin typeface="Playfair Display Bold"/>
              </a:rPr>
              <a:t>Voice Conversion Techniques</a:t>
            </a:r>
          </a:p>
          <a:p>
            <a:pPr algn="ctr">
              <a:lnSpc>
                <a:spcPts val="6020"/>
              </a:lnSpc>
            </a:pPr>
            <a:endParaRPr lang="en-US" sz="4300">
              <a:solidFill>
                <a:srgbClr val="2B2C30"/>
              </a:solidFill>
              <a:latin typeface="Playfair Display Bold"/>
            </a:endParaRPr>
          </a:p>
        </p:txBody>
      </p:sp>
      <p:sp>
        <p:nvSpPr>
          <p:cNvPr id="6" name="TextBox 6"/>
          <p:cNvSpPr txBox="1"/>
          <p:nvPr/>
        </p:nvSpPr>
        <p:spPr>
          <a:xfrm>
            <a:off x="596346" y="2012539"/>
            <a:ext cx="12002825" cy="1603964"/>
          </a:xfrm>
          <a:prstGeom prst="rect">
            <a:avLst/>
          </a:prstGeom>
        </p:spPr>
        <p:txBody>
          <a:bodyPr lIns="0" tIns="0" rIns="0" bIns="0" rtlCol="0" anchor="t">
            <a:spAutoFit/>
          </a:bodyPr>
          <a:lstStyle/>
          <a:p>
            <a:pPr>
              <a:lnSpc>
                <a:spcPts val="3195"/>
              </a:lnSpc>
            </a:pPr>
            <a:r>
              <a:rPr lang="en-US" sz="2458" spc="12">
                <a:solidFill>
                  <a:srgbClr val="1C1C1B"/>
                </a:solidFill>
                <a:latin typeface="Playfair Display"/>
              </a:rPr>
              <a:t>Voice conversion is a technique that transforms a person’s voice to sound like another while preserving linguistic content. Key characteristics include language content, spectral patterns, and prosody—contributing to the uniqueness of the human voice.</a:t>
            </a:r>
          </a:p>
        </p:txBody>
      </p:sp>
      <p:sp>
        <p:nvSpPr>
          <p:cNvPr id="7" name="TextBox 7"/>
          <p:cNvSpPr txBox="1"/>
          <p:nvPr/>
        </p:nvSpPr>
        <p:spPr>
          <a:xfrm>
            <a:off x="9144000" y="5500826"/>
            <a:ext cx="8773950" cy="1700429"/>
          </a:xfrm>
          <a:prstGeom prst="rect">
            <a:avLst/>
          </a:prstGeom>
        </p:spPr>
        <p:txBody>
          <a:bodyPr lIns="0" tIns="0" rIns="0" bIns="0" rtlCol="0" anchor="t">
            <a:spAutoFit/>
          </a:bodyPr>
          <a:lstStyle/>
          <a:p>
            <a:pPr>
              <a:lnSpc>
                <a:spcPts val="3390"/>
              </a:lnSpc>
            </a:pPr>
            <a:r>
              <a:rPr lang="en-US" sz="2607" spc="13">
                <a:solidFill>
                  <a:srgbClr val="1C1C1B"/>
                </a:solidFill>
                <a:latin typeface="Playfair Display"/>
              </a:rPr>
              <a:t>During training, features characterizing speaker identity are paired between source and target. At runtime, a learned conversion function is applied to source features for generating converted speech. </a:t>
            </a:r>
          </a:p>
        </p:txBody>
      </p:sp>
      <p:sp>
        <p:nvSpPr>
          <p:cNvPr id="8" name="TextBox 8"/>
          <p:cNvSpPr txBox="1"/>
          <p:nvPr/>
        </p:nvSpPr>
        <p:spPr>
          <a:xfrm>
            <a:off x="1417064" y="3967045"/>
            <a:ext cx="6255893" cy="620394"/>
          </a:xfrm>
          <a:prstGeom prst="rect">
            <a:avLst/>
          </a:prstGeom>
        </p:spPr>
        <p:txBody>
          <a:bodyPr lIns="0" tIns="0" rIns="0" bIns="0" rtlCol="0" anchor="t">
            <a:spAutoFit/>
          </a:bodyPr>
          <a:lstStyle/>
          <a:p>
            <a:pPr algn="ctr">
              <a:lnSpc>
                <a:spcPts val="5180"/>
              </a:lnSpc>
            </a:pPr>
            <a:r>
              <a:rPr lang="en-US" sz="3700">
                <a:solidFill>
                  <a:srgbClr val="2B2C30"/>
                </a:solidFill>
                <a:latin typeface="Playfair Display Bold"/>
              </a:rPr>
              <a:t>Pipeline followed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2312153" y="290196"/>
            <a:ext cx="12599172" cy="738504"/>
          </a:xfrm>
          <a:prstGeom prst="rect">
            <a:avLst/>
          </a:prstGeom>
        </p:spPr>
        <p:txBody>
          <a:bodyPr lIns="0" tIns="0" rIns="0" bIns="0" rtlCol="0" anchor="t">
            <a:spAutoFit/>
          </a:bodyPr>
          <a:lstStyle/>
          <a:p>
            <a:pPr algn="ctr">
              <a:lnSpc>
                <a:spcPts val="6020"/>
              </a:lnSpc>
            </a:pPr>
            <a:r>
              <a:rPr lang="en-US" sz="4300">
                <a:solidFill>
                  <a:srgbClr val="2B2C30"/>
                </a:solidFill>
                <a:latin typeface="Playfair Display Bold"/>
              </a:rPr>
              <a:t>Conclusion and Future Strategy</a:t>
            </a:r>
          </a:p>
        </p:txBody>
      </p:sp>
      <p:sp>
        <p:nvSpPr>
          <p:cNvPr id="4" name="TextBox 4"/>
          <p:cNvSpPr txBox="1"/>
          <p:nvPr/>
        </p:nvSpPr>
        <p:spPr>
          <a:xfrm>
            <a:off x="1048938" y="1706269"/>
            <a:ext cx="16451207" cy="2007998"/>
          </a:xfrm>
          <a:prstGeom prst="rect">
            <a:avLst/>
          </a:prstGeom>
        </p:spPr>
        <p:txBody>
          <a:bodyPr lIns="0" tIns="0" rIns="0" bIns="0" rtlCol="0" anchor="t">
            <a:spAutoFit/>
          </a:bodyPr>
          <a:lstStyle/>
          <a:p>
            <a:pPr>
              <a:lnSpc>
                <a:spcPts val="3195"/>
              </a:lnSpc>
            </a:pPr>
            <a:r>
              <a:rPr lang="en-US" sz="2458" spc="12" dirty="0">
                <a:solidFill>
                  <a:srgbClr val="1C1C1B"/>
                </a:solidFill>
                <a:latin typeface="Playfair Display"/>
              </a:rPr>
              <a:t>This project explored the significance of voice conversion in speech processing, authentication, and human-computer interaction. Detailed analysis of the 'Common Voice Corpus 14.0' dataset provided valuable insights into demographic diversity, linguistic characteristics, and audio content.</a:t>
            </a:r>
          </a:p>
          <a:p>
            <a:pPr>
              <a:lnSpc>
                <a:spcPts val="3195"/>
              </a:lnSpc>
            </a:pPr>
            <a:endParaRPr lang="en-US" sz="2458" spc="12" dirty="0">
              <a:solidFill>
                <a:srgbClr val="1C1C1B"/>
              </a:solidFill>
              <a:latin typeface="Playfair Display"/>
            </a:endParaRPr>
          </a:p>
          <a:p>
            <a:pPr>
              <a:lnSpc>
                <a:spcPts val="3195"/>
              </a:lnSpc>
            </a:pPr>
            <a:r>
              <a:rPr lang="en-US" sz="2458" spc="12" dirty="0">
                <a:solidFill>
                  <a:srgbClr val="1C1C1B"/>
                </a:solidFill>
                <a:latin typeface="Playfair Display"/>
              </a:rPr>
              <a:t>Thus using the pipeline a given source audio is getting converted to target audio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850974" y="2332416"/>
            <a:ext cx="16408332" cy="2084083"/>
          </a:xfrm>
          <a:prstGeom prst="rect">
            <a:avLst/>
          </a:prstGeom>
        </p:spPr>
        <p:txBody>
          <a:bodyPr lIns="0" tIns="0" rIns="0" bIns="0" rtlCol="0" anchor="t">
            <a:spAutoFit/>
          </a:bodyPr>
          <a:lstStyle/>
          <a:p>
            <a:pPr>
              <a:lnSpc>
                <a:spcPts val="15250"/>
              </a:lnSpc>
            </a:pPr>
            <a:r>
              <a:rPr lang="en-US" sz="16758" spc="83">
                <a:solidFill>
                  <a:srgbClr val="2B2C30"/>
                </a:solidFill>
                <a:latin typeface="Playfair Display"/>
              </a:rPr>
              <a:t>Thank you!</a:t>
            </a:r>
          </a:p>
        </p:txBody>
      </p:sp>
      <p:sp>
        <p:nvSpPr>
          <p:cNvPr id="4" name="TextBox 4"/>
          <p:cNvSpPr txBox="1"/>
          <p:nvPr/>
        </p:nvSpPr>
        <p:spPr>
          <a:xfrm>
            <a:off x="1016407" y="8917305"/>
            <a:ext cx="7862435" cy="426720"/>
          </a:xfrm>
          <a:prstGeom prst="rect">
            <a:avLst/>
          </a:prstGeom>
        </p:spPr>
        <p:txBody>
          <a:bodyPr lIns="0" tIns="0" rIns="0" bIns="0" rtlCol="0" anchor="t">
            <a:spAutoFit/>
          </a:bodyPr>
          <a:lstStyle/>
          <a:p>
            <a:pPr>
              <a:lnSpc>
                <a:spcPts val="3450"/>
              </a:lnSpc>
            </a:pPr>
            <a:r>
              <a:rPr lang="en-US" sz="2300">
                <a:solidFill>
                  <a:srgbClr val="2B2C30"/>
                </a:solidFill>
                <a:latin typeface="Public Sans"/>
              </a:rPr>
              <a:t>Team 31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706</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Playfair Display Bold</vt:lpstr>
      <vt:lpstr>Arial</vt:lpstr>
      <vt:lpstr>Calibri</vt:lpstr>
      <vt:lpstr>Public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ML_PPT_31</dc:title>
  <cp:lastModifiedBy>Shashank Sharma</cp:lastModifiedBy>
  <cp:revision>3</cp:revision>
  <dcterms:created xsi:type="dcterms:W3CDTF">2006-08-16T00:00:00Z</dcterms:created>
  <dcterms:modified xsi:type="dcterms:W3CDTF">2023-11-26T18:20:39Z</dcterms:modified>
  <dc:identifier>DAF1QYgpP-U</dc:identifier>
</cp:coreProperties>
</file>